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98" r:id="rId5"/>
    <p:sldId id="283" r:id="rId6"/>
    <p:sldId id="297" r:id="rId7"/>
    <p:sldId id="292" r:id="rId8"/>
    <p:sldId id="284" r:id="rId9"/>
    <p:sldId id="299" r:id="rId10"/>
    <p:sldId id="293" r:id="rId11"/>
    <p:sldId id="300" r:id="rId12"/>
    <p:sldId id="301" r:id="rId13"/>
    <p:sldId id="302" r:id="rId14"/>
    <p:sldId id="294" r:id="rId15"/>
    <p:sldId id="304" r:id="rId16"/>
    <p:sldId id="29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2" autoAdjust="0"/>
  </p:normalViewPr>
  <p:slideViewPr>
    <p:cSldViewPr snapToGrid="0">
      <p:cViewPr varScale="1">
        <p:scale>
          <a:sx n="87" d="100"/>
          <a:sy n="87" d="100"/>
        </p:scale>
        <p:origin x="528" y="53"/>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5-09T17:43:03.766"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747407-32BC-46FF-8E80-A43B608344E2}" type="doc">
      <dgm:prSet loTypeId="urn:microsoft.com/office/officeart/2005/8/layout/hProcess3" loCatId="process" qsTypeId="urn:microsoft.com/office/officeart/2005/8/quickstyle/simple1" qsCatId="simple" csTypeId="urn:microsoft.com/office/officeart/2005/8/colors/accent0_3" csCatId="mainScheme" phldr="1"/>
      <dgm:spPr/>
    </dgm:pt>
    <dgm:pt modelId="{2D0A8899-54E4-4077-9B47-DCFEE635C9C9}">
      <dgm:prSet phldrT="[Text]"/>
      <dgm:spPr/>
      <dgm:t>
        <a:bodyPr/>
        <a:lstStyle/>
        <a:p>
          <a:r>
            <a:rPr lang="en-US" dirty="0"/>
            <a:t>People’s meter data.csv</a:t>
          </a:r>
        </a:p>
      </dgm:t>
    </dgm:pt>
    <dgm:pt modelId="{603DC157-75B8-4872-9C10-A61371805D72}" type="parTrans" cxnId="{A5215508-8607-4D41-9BDE-156E45F14372}">
      <dgm:prSet/>
      <dgm:spPr/>
      <dgm:t>
        <a:bodyPr/>
        <a:lstStyle/>
        <a:p>
          <a:endParaRPr lang="en-US"/>
        </a:p>
      </dgm:t>
    </dgm:pt>
    <dgm:pt modelId="{D683AFA3-0588-4259-AB46-D1617DB8956A}" type="sibTrans" cxnId="{A5215508-8607-4D41-9BDE-156E45F14372}">
      <dgm:prSet/>
      <dgm:spPr/>
      <dgm:t>
        <a:bodyPr/>
        <a:lstStyle/>
        <a:p>
          <a:endParaRPr lang="en-US"/>
        </a:p>
      </dgm:t>
    </dgm:pt>
    <dgm:pt modelId="{E883FC8E-775B-4FC5-89BD-399C9CDEC2D1}" type="pres">
      <dgm:prSet presAssocID="{14747407-32BC-46FF-8E80-A43B608344E2}" presName="Name0" presStyleCnt="0">
        <dgm:presLayoutVars>
          <dgm:dir/>
          <dgm:animLvl val="lvl"/>
          <dgm:resizeHandles val="exact"/>
        </dgm:presLayoutVars>
      </dgm:prSet>
      <dgm:spPr/>
    </dgm:pt>
    <dgm:pt modelId="{B45CC6F6-BAFE-4270-832E-B15111AE166B}" type="pres">
      <dgm:prSet presAssocID="{14747407-32BC-46FF-8E80-A43B608344E2}" presName="dummy" presStyleCnt="0"/>
      <dgm:spPr/>
    </dgm:pt>
    <dgm:pt modelId="{4D99F91E-E969-4960-9F3C-4F01241059B2}" type="pres">
      <dgm:prSet presAssocID="{14747407-32BC-46FF-8E80-A43B608344E2}" presName="linH" presStyleCnt="0"/>
      <dgm:spPr/>
    </dgm:pt>
    <dgm:pt modelId="{5A1F90D8-3E33-4E25-B6D9-A5DFAA859FB4}" type="pres">
      <dgm:prSet presAssocID="{14747407-32BC-46FF-8E80-A43B608344E2}" presName="padding1" presStyleCnt="0"/>
      <dgm:spPr/>
    </dgm:pt>
    <dgm:pt modelId="{F3E75C3E-176A-488B-838F-B1A31CCAEF62}" type="pres">
      <dgm:prSet presAssocID="{2D0A8899-54E4-4077-9B47-DCFEE635C9C9}" presName="linV" presStyleCnt="0"/>
      <dgm:spPr/>
    </dgm:pt>
    <dgm:pt modelId="{6410ABB6-C272-4423-AB87-EF17EE910CF1}" type="pres">
      <dgm:prSet presAssocID="{2D0A8899-54E4-4077-9B47-DCFEE635C9C9}" presName="spVertical1" presStyleCnt="0"/>
      <dgm:spPr/>
    </dgm:pt>
    <dgm:pt modelId="{A34A4638-4EFF-4D44-9AF9-16E2E27BF2FB}" type="pres">
      <dgm:prSet presAssocID="{2D0A8899-54E4-4077-9B47-DCFEE635C9C9}" presName="parTx" presStyleLbl="revTx" presStyleIdx="0" presStyleCnt="1">
        <dgm:presLayoutVars>
          <dgm:chMax val="0"/>
          <dgm:chPref val="0"/>
          <dgm:bulletEnabled val="1"/>
        </dgm:presLayoutVars>
      </dgm:prSet>
      <dgm:spPr/>
    </dgm:pt>
    <dgm:pt modelId="{3104A4B5-11B5-4270-ACB1-8D20B543CFD7}" type="pres">
      <dgm:prSet presAssocID="{2D0A8899-54E4-4077-9B47-DCFEE635C9C9}" presName="spVertical2" presStyleCnt="0"/>
      <dgm:spPr/>
    </dgm:pt>
    <dgm:pt modelId="{AAD6FF32-E469-4942-8033-FCEE020311C6}" type="pres">
      <dgm:prSet presAssocID="{2D0A8899-54E4-4077-9B47-DCFEE635C9C9}" presName="spVertical3" presStyleCnt="0"/>
      <dgm:spPr/>
    </dgm:pt>
    <dgm:pt modelId="{F24F1D0E-0462-47E5-A98A-D0FD4EC102AB}" type="pres">
      <dgm:prSet presAssocID="{14747407-32BC-46FF-8E80-A43B608344E2}" presName="padding2" presStyleCnt="0"/>
      <dgm:spPr/>
    </dgm:pt>
    <dgm:pt modelId="{2F7F5BC5-903B-4CB2-B4E5-420FA595DB5C}" type="pres">
      <dgm:prSet presAssocID="{14747407-32BC-46FF-8E80-A43B608344E2}" presName="negArrow" presStyleCnt="0"/>
      <dgm:spPr/>
    </dgm:pt>
    <dgm:pt modelId="{69EBB282-575D-4982-9F48-44FD35A940A5}" type="pres">
      <dgm:prSet presAssocID="{14747407-32BC-46FF-8E80-A43B608344E2}" presName="backgroundArrow" presStyleLbl="node1" presStyleIdx="0" presStyleCnt="1" custLinFactNeighborX="35731" custLinFactNeighborY="-6562"/>
      <dgm:spPr/>
    </dgm:pt>
  </dgm:ptLst>
  <dgm:cxnLst>
    <dgm:cxn modelId="{A5215508-8607-4D41-9BDE-156E45F14372}" srcId="{14747407-32BC-46FF-8E80-A43B608344E2}" destId="{2D0A8899-54E4-4077-9B47-DCFEE635C9C9}" srcOrd="0" destOrd="0" parTransId="{603DC157-75B8-4872-9C10-A61371805D72}" sibTransId="{D683AFA3-0588-4259-AB46-D1617DB8956A}"/>
    <dgm:cxn modelId="{9F76ED18-E5DF-439D-A903-3AF5AA7603E4}" type="presOf" srcId="{14747407-32BC-46FF-8E80-A43B608344E2}" destId="{E883FC8E-775B-4FC5-89BD-399C9CDEC2D1}" srcOrd="0" destOrd="0" presId="urn:microsoft.com/office/officeart/2005/8/layout/hProcess3"/>
    <dgm:cxn modelId="{76016885-4D15-4573-AA18-BA9ACF4EFB02}" type="presOf" srcId="{2D0A8899-54E4-4077-9B47-DCFEE635C9C9}" destId="{A34A4638-4EFF-4D44-9AF9-16E2E27BF2FB}" srcOrd="0" destOrd="0" presId="urn:microsoft.com/office/officeart/2005/8/layout/hProcess3"/>
    <dgm:cxn modelId="{511C617D-5BB8-406C-826C-ADDCA49266E8}" type="presParOf" srcId="{E883FC8E-775B-4FC5-89BD-399C9CDEC2D1}" destId="{B45CC6F6-BAFE-4270-832E-B15111AE166B}" srcOrd="0" destOrd="0" presId="urn:microsoft.com/office/officeart/2005/8/layout/hProcess3"/>
    <dgm:cxn modelId="{3A1B2491-D592-480B-9141-19E098B1A726}" type="presParOf" srcId="{E883FC8E-775B-4FC5-89BD-399C9CDEC2D1}" destId="{4D99F91E-E969-4960-9F3C-4F01241059B2}" srcOrd="1" destOrd="0" presId="urn:microsoft.com/office/officeart/2005/8/layout/hProcess3"/>
    <dgm:cxn modelId="{F06B3782-34A6-49C1-9ACA-7FECE6B16801}" type="presParOf" srcId="{4D99F91E-E969-4960-9F3C-4F01241059B2}" destId="{5A1F90D8-3E33-4E25-B6D9-A5DFAA859FB4}" srcOrd="0" destOrd="0" presId="urn:microsoft.com/office/officeart/2005/8/layout/hProcess3"/>
    <dgm:cxn modelId="{683A5ECD-5A81-4D5D-B715-2D9369B72F65}" type="presParOf" srcId="{4D99F91E-E969-4960-9F3C-4F01241059B2}" destId="{F3E75C3E-176A-488B-838F-B1A31CCAEF62}" srcOrd="1" destOrd="0" presId="urn:microsoft.com/office/officeart/2005/8/layout/hProcess3"/>
    <dgm:cxn modelId="{6BAC2B77-8D32-4D82-B4D4-20F41932D647}" type="presParOf" srcId="{F3E75C3E-176A-488B-838F-B1A31CCAEF62}" destId="{6410ABB6-C272-4423-AB87-EF17EE910CF1}" srcOrd="0" destOrd="0" presId="urn:microsoft.com/office/officeart/2005/8/layout/hProcess3"/>
    <dgm:cxn modelId="{CBDD28D3-C4E3-4D12-B99A-438CC40C66E6}" type="presParOf" srcId="{F3E75C3E-176A-488B-838F-B1A31CCAEF62}" destId="{A34A4638-4EFF-4D44-9AF9-16E2E27BF2FB}" srcOrd="1" destOrd="0" presId="urn:microsoft.com/office/officeart/2005/8/layout/hProcess3"/>
    <dgm:cxn modelId="{3D52A018-DC5A-43D7-A78E-F0416B7704FB}" type="presParOf" srcId="{F3E75C3E-176A-488B-838F-B1A31CCAEF62}" destId="{3104A4B5-11B5-4270-ACB1-8D20B543CFD7}" srcOrd="2" destOrd="0" presId="urn:microsoft.com/office/officeart/2005/8/layout/hProcess3"/>
    <dgm:cxn modelId="{06B3B408-9377-4983-9440-843D1C523573}" type="presParOf" srcId="{F3E75C3E-176A-488B-838F-B1A31CCAEF62}" destId="{AAD6FF32-E469-4942-8033-FCEE020311C6}" srcOrd="3" destOrd="0" presId="urn:microsoft.com/office/officeart/2005/8/layout/hProcess3"/>
    <dgm:cxn modelId="{414E243A-9707-43CE-98F2-E1F97D64E451}" type="presParOf" srcId="{4D99F91E-E969-4960-9F3C-4F01241059B2}" destId="{F24F1D0E-0462-47E5-A98A-D0FD4EC102AB}" srcOrd="2" destOrd="0" presId="urn:microsoft.com/office/officeart/2005/8/layout/hProcess3"/>
    <dgm:cxn modelId="{DBC828C0-537D-4991-96D2-C3E3F95FD5FC}" type="presParOf" srcId="{4D99F91E-E969-4960-9F3C-4F01241059B2}" destId="{2F7F5BC5-903B-4CB2-B4E5-420FA595DB5C}" srcOrd="3" destOrd="0" presId="urn:microsoft.com/office/officeart/2005/8/layout/hProcess3"/>
    <dgm:cxn modelId="{FE972A04-6264-475B-BF09-2BE837727B00}" type="presParOf" srcId="{4D99F91E-E969-4960-9F3C-4F01241059B2}" destId="{69EBB282-575D-4982-9F48-44FD35A940A5}" srcOrd="4"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B282-575D-4982-9F48-44FD35A940A5}">
      <dsp:nvSpPr>
        <dsp:cNvPr id="0" name=""/>
        <dsp:cNvSpPr/>
      </dsp:nvSpPr>
      <dsp:spPr>
        <a:xfrm>
          <a:off x="0" y="620211"/>
          <a:ext cx="1731108" cy="792000"/>
        </a:xfrm>
        <a:prstGeom prst="rightArrow">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4A4638-4EFF-4D44-9AF9-16E2E27BF2FB}">
      <dsp:nvSpPr>
        <dsp:cNvPr id="0" name=""/>
        <dsp:cNvSpPr/>
      </dsp:nvSpPr>
      <dsp:spPr>
        <a:xfrm>
          <a:off x="139638" y="870182"/>
          <a:ext cx="1418358"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kern="1200" dirty="0"/>
            <a:t>People’s meter data.csv</a:t>
          </a:r>
        </a:p>
      </dsp:txBody>
      <dsp:txXfrm>
        <a:off x="139638" y="870182"/>
        <a:ext cx="1418358" cy="39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6/5/2020</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6/5/2020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png"/><Relationship Id="rId7" Type="http://schemas.openxmlformats.org/officeDocument/2006/relationships/diagramColors" Target="../diagrams/colors1.xml"/><Relationship Id="rId2" Type="http://schemas.openxmlformats.org/officeDocument/2006/relationships/image" Target="../media/image16.png"/><Relationship Id="rId1" Type="http://schemas.openxmlformats.org/officeDocument/2006/relationships/slideLayout" Target="../slideLayouts/slideLayout2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9.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9.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411412" y="2814760"/>
            <a:ext cx="9780588" cy="1625600"/>
          </a:xfrm>
        </p:spPr>
        <p:txBody>
          <a:bodyPr/>
          <a:lstStyle/>
          <a:p>
            <a:r>
              <a:rPr lang="en-US" sz="5400" dirty="0"/>
              <a:t>Audience Measurement and Sentimental Analysis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853850" y="4440360"/>
            <a:ext cx="4338150" cy="1947985"/>
          </a:xfrm>
        </p:spPr>
        <p:txBody>
          <a:bodyPr/>
          <a:lstStyle/>
          <a:p>
            <a:pPr algn="l"/>
            <a:r>
              <a:rPr lang="en-US" sz="1600" dirty="0"/>
              <a:t>Presented by -  Yogesh Deshpande</a:t>
            </a:r>
          </a:p>
          <a:p>
            <a:pPr algn="l"/>
            <a:r>
              <a:rPr lang="en-US" sz="1600" dirty="0"/>
              <a:t>	         Akshay Bhogan</a:t>
            </a:r>
          </a:p>
          <a:p>
            <a:pPr algn="l"/>
            <a:r>
              <a:rPr lang="en-US" sz="1600" dirty="0"/>
              <a:t>                              Viren Baria</a:t>
            </a:r>
          </a:p>
          <a:p>
            <a:pPr algn="l"/>
            <a:endParaRPr lang="en-US" sz="1600" dirty="0"/>
          </a:p>
          <a:p>
            <a:pPr algn="l"/>
            <a:r>
              <a:rPr lang="en-US" sz="1600" dirty="0"/>
              <a:t>Project Mentor – Prof. Sunil Karamchandani </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0E4125-1CF8-4723-9082-ED13F7FBC6BE}"/>
              </a:ext>
            </a:extLst>
          </p:cNvPr>
          <p:cNvSpPr>
            <a:spLocks noGrp="1"/>
          </p:cNvSpPr>
          <p:nvPr>
            <p:ph type="ftr" sz="quarter" idx="12"/>
          </p:nvPr>
        </p:nvSpPr>
        <p:spPr/>
        <p:txBody>
          <a:bodyPr/>
          <a:lstStyle/>
          <a:p>
            <a:endParaRPr lang="en-US" noProof="0" dirty="0"/>
          </a:p>
        </p:txBody>
      </p:sp>
      <p:sp>
        <p:nvSpPr>
          <p:cNvPr id="3" name="Slide Number Placeholder 2">
            <a:extLst>
              <a:ext uri="{FF2B5EF4-FFF2-40B4-BE49-F238E27FC236}">
                <a16:creationId xmlns:a16="http://schemas.microsoft.com/office/drawing/2014/main" id="{66EA42DC-E115-4BB8-B480-231157AB4B43}"/>
              </a:ext>
            </a:extLst>
          </p:cNvPr>
          <p:cNvSpPr>
            <a:spLocks noGrp="1"/>
          </p:cNvSpPr>
          <p:nvPr>
            <p:ph type="sldNum" sz="quarter" idx="13"/>
          </p:nvPr>
        </p:nvSpPr>
        <p:spPr/>
        <p:txBody>
          <a:bodyPr/>
          <a:lstStyle/>
          <a:p>
            <a:fld id="{19B51A1E-902D-48AF-9020-955120F399B6}" type="slidenum">
              <a:rPr lang="en-US" noProof="0" smtClean="0"/>
              <a:pPr/>
              <a:t>10</a:t>
            </a:fld>
            <a:endParaRPr lang="en-US" noProof="0" dirty="0"/>
          </a:p>
        </p:txBody>
      </p:sp>
      <p:sp>
        <p:nvSpPr>
          <p:cNvPr id="4" name="Title 3">
            <a:extLst>
              <a:ext uri="{FF2B5EF4-FFF2-40B4-BE49-F238E27FC236}">
                <a16:creationId xmlns:a16="http://schemas.microsoft.com/office/drawing/2014/main" id="{47983B83-64B1-4A00-B9A3-AF273B60F2D7}"/>
              </a:ext>
            </a:extLst>
          </p:cNvPr>
          <p:cNvSpPr>
            <a:spLocks noGrp="1"/>
          </p:cNvSpPr>
          <p:nvPr>
            <p:ph type="title"/>
          </p:nvPr>
        </p:nvSpPr>
        <p:spPr/>
        <p:txBody>
          <a:bodyPr/>
          <a:lstStyle/>
          <a:p>
            <a:r>
              <a:rPr lang="en-US" dirty="0"/>
              <a:t>Data Collection</a:t>
            </a:r>
          </a:p>
        </p:txBody>
      </p:sp>
      <p:pic>
        <p:nvPicPr>
          <p:cNvPr id="6" name="Picture 5">
            <a:extLst>
              <a:ext uri="{FF2B5EF4-FFF2-40B4-BE49-F238E27FC236}">
                <a16:creationId xmlns:a16="http://schemas.microsoft.com/office/drawing/2014/main" id="{D26CEF7B-6E05-42AE-98FD-4CA7E4FD8E64}"/>
              </a:ext>
            </a:extLst>
          </p:cNvPr>
          <p:cNvPicPr>
            <a:picLocks noChangeAspect="1"/>
          </p:cNvPicPr>
          <p:nvPr/>
        </p:nvPicPr>
        <p:blipFill>
          <a:blip r:embed="rId2"/>
          <a:stretch>
            <a:fillRect/>
          </a:stretch>
        </p:blipFill>
        <p:spPr>
          <a:xfrm>
            <a:off x="432000" y="881054"/>
            <a:ext cx="11328000" cy="1851648"/>
          </a:xfrm>
          <a:prstGeom prst="rect">
            <a:avLst/>
          </a:prstGeom>
        </p:spPr>
      </p:pic>
      <p:sp>
        <p:nvSpPr>
          <p:cNvPr id="8" name="TextBox 7">
            <a:extLst>
              <a:ext uri="{FF2B5EF4-FFF2-40B4-BE49-F238E27FC236}">
                <a16:creationId xmlns:a16="http://schemas.microsoft.com/office/drawing/2014/main" id="{E90CF863-F58B-40E7-8953-FDA88F377A69}"/>
              </a:ext>
            </a:extLst>
          </p:cNvPr>
          <p:cNvSpPr txBox="1"/>
          <p:nvPr/>
        </p:nvSpPr>
        <p:spPr>
          <a:xfrm>
            <a:off x="10454053" y="6370174"/>
            <a:ext cx="1143001" cy="432000"/>
          </a:xfrm>
          <a:prstGeom prst="rect">
            <a:avLst/>
          </a:prstGeom>
          <a:solidFill>
            <a:schemeClr val="bg1"/>
          </a:solidFill>
        </p:spPr>
        <p:txBody>
          <a:bodyPr wrap="square" rtlCol="0">
            <a:spAutoFit/>
          </a:bodyPr>
          <a:lstStyle/>
          <a:p>
            <a:endParaRPr lang="en-US" dirty="0"/>
          </a:p>
        </p:txBody>
      </p:sp>
      <p:sp>
        <p:nvSpPr>
          <p:cNvPr id="10" name="Text Placeholder 2">
            <a:extLst>
              <a:ext uri="{FF2B5EF4-FFF2-40B4-BE49-F238E27FC236}">
                <a16:creationId xmlns:a16="http://schemas.microsoft.com/office/drawing/2014/main" id="{FAF5CCF6-13A1-4077-9625-E7E2B3A31306}"/>
              </a:ext>
            </a:extLst>
          </p:cNvPr>
          <p:cNvSpPr txBox="1">
            <a:spLocks/>
          </p:cNvSpPr>
          <p:nvPr/>
        </p:nvSpPr>
        <p:spPr>
          <a:xfrm>
            <a:off x="432001" y="2732703"/>
            <a:ext cx="11327999" cy="4320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Data dictionaries are created for each frames, which can also be used to push in database.</a:t>
            </a:r>
          </a:p>
        </p:txBody>
      </p:sp>
      <p:pic>
        <p:nvPicPr>
          <p:cNvPr id="12" name="Picture 11">
            <a:extLst>
              <a:ext uri="{FF2B5EF4-FFF2-40B4-BE49-F238E27FC236}">
                <a16:creationId xmlns:a16="http://schemas.microsoft.com/office/drawing/2014/main" id="{2FD5CC8F-EFED-493A-96E2-AE5D5EA8425D}"/>
              </a:ext>
            </a:extLst>
          </p:cNvPr>
          <p:cNvPicPr>
            <a:picLocks noChangeAspect="1"/>
          </p:cNvPicPr>
          <p:nvPr/>
        </p:nvPicPr>
        <p:blipFill rotWithShape="1">
          <a:blip r:embed="rId3"/>
          <a:srcRect r="61513" b="27177"/>
          <a:stretch/>
        </p:blipFill>
        <p:spPr>
          <a:xfrm>
            <a:off x="432000" y="3164704"/>
            <a:ext cx="5283000" cy="3205470"/>
          </a:xfrm>
          <a:prstGeom prst="rect">
            <a:avLst/>
          </a:prstGeom>
        </p:spPr>
      </p:pic>
      <p:sp>
        <p:nvSpPr>
          <p:cNvPr id="14" name="Text Placeholder 2">
            <a:extLst>
              <a:ext uri="{FF2B5EF4-FFF2-40B4-BE49-F238E27FC236}">
                <a16:creationId xmlns:a16="http://schemas.microsoft.com/office/drawing/2014/main" id="{CAA7A4D5-77D9-4BAB-8E87-4C747D44A7E1}"/>
              </a:ext>
            </a:extLst>
          </p:cNvPr>
          <p:cNvSpPr txBox="1">
            <a:spLocks/>
          </p:cNvSpPr>
          <p:nvPr/>
        </p:nvSpPr>
        <p:spPr>
          <a:xfrm>
            <a:off x="7627170" y="4473728"/>
            <a:ext cx="3398383" cy="913968"/>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A .csv file containing the demographic data</a:t>
            </a:r>
          </a:p>
        </p:txBody>
      </p:sp>
      <p:graphicFrame>
        <p:nvGraphicFramePr>
          <p:cNvPr id="15" name="Diagram 14">
            <a:extLst>
              <a:ext uri="{FF2B5EF4-FFF2-40B4-BE49-F238E27FC236}">
                <a16:creationId xmlns:a16="http://schemas.microsoft.com/office/drawing/2014/main" id="{7D1ED0AD-B23A-4EE6-ABE9-1075A384E671}"/>
              </a:ext>
            </a:extLst>
          </p:cNvPr>
          <p:cNvGraphicFramePr/>
          <p:nvPr>
            <p:extLst>
              <p:ext uri="{D42A27DB-BD31-4B8C-83A1-F6EECF244321}">
                <p14:modId xmlns:p14="http://schemas.microsoft.com/office/powerpoint/2010/main" val="2381640787"/>
              </p:ext>
            </p:extLst>
          </p:nvPr>
        </p:nvGraphicFramePr>
        <p:xfrm flipH="1">
          <a:off x="5805531" y="3734079"/>
          <a:ext cx="1731108" cy="2136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499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32000" y="432000"/>
            <a:ext cx="3932037" cy="1411276"/>
          </a:xfrm>
        </p:spPr>
        <p:txBody>
          <a:bodyPr anchor="b">
            <a:normAutofit/>
          </a:bodyPr>
          <a:lstStyle/>
          <a:p>
            <a:r>
              <a:rPr lang="en-US" dirty="0"/>
              <a:t>Data Visualization</a:t>
            </a:r>
          </a:p>
        </p:txBody>
      </p:sp>
      <p:sp>
        <p:nvSpPr>
          <p:cNvPr id="20" name="Footer Placeholder 2">
            <a:extLst>
              <a:ext uri="{FF2B5EF4-FFF2-40B4-BE49-F238E27FC236}">
                <a16:creationId xmlns:a16="http://schemas.microsoft.com/office/drawing/2014/main" id="{E17E429E-9CB8-479D-85D8-256CF907526B}"/>
              </a:ext>
            </a:extLst>
          </p:cNvPr>
          <p:cNvSpPr>
            <a:spLocks noGrp="1"/>
          </p:cNvSpPr>
          <p:nvPr>
            <p:ph type="ftr" sz="quarter" idx="13"/>
          </p:nvPr>
        </p:nvSpPr>
        <p:spPr>
          <a:xfrm>
            <a:off x="432000" y="6439820"/>
            <a:ext cx="5664000" cy="295062"/>
          </a:xfrm>
        </p:spPr>
        <p:txBody>
          <a:bodyPr/>
          <a:lstStyle/>
          <a:p>
            <a:pPr>
              <a:spcAft>
                <a:spcPts val="600"/>
              </a:spcAft>
            </a:pPr>
            <a:endParaRPr lang="en-US" noProof="0"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p:spPr>
        <p:txBody>
          <a:bodyPr anchor="ctr">
            <a:normAutofit/>
          </a:bodyPr>
          <a:lstStyle/>
          <a:p>
            <a:pPr>
              <a:spcAft>
                <a:spcPts val="600"/>
              </a:spcAft>
            </a:pPr>
            <a:fld id="{19B51A1E-902D-48AF-9020-955120F399B6}" type="slidenum">
              <a:rPr lang="en-US" smtClean="0"/>
              <a:pPr>
                <a:spcAft>
                  <a:spcPts val="600"/>
                </a:spcAft>
              </a:pPr>
              <a:t>11</a:t>
            </a:fld>
            <a:endParaRPr lang="en-US"/>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half" idx="2"/>
          </p:nvPr>
        </p:nvSpPr>
        <p:spPr>
          <a:xfrm>
            <a:off x="432001" y="2057400"/>
            <a:ext cx="2873908" cy="3811588"/>
          </a:xfrm>
        </p:spPr>
        <p:txBody>
          <a:bodyPr>
            <a:normAutofit/>
          </a:bodyPr>
          <a:lstStyle/>
          <a:p>
            <a:r>
              <a:rPr lang="en-US" dirty="0"/>
              <a:t>A website running on the local server, where the measurement authority can login and check the visualizations.</a:t>
            </a:r>
          </a:p>
        </p:txBody>
      </p:sp>
      <p:sp>
        <p:nvSpPr>
          <p:cNvPr id="10" name="TextBox 9">
            <a:extLst>
              <a:ext uri="{FF2B5EF4-FFF2-40B4-BE49-F238E27FC236}">
                <a16:creationId xmlns:a16="http://schemas.microsoft.com/office/drawing/2014/main" id="{752B421D-211F-4026-920E-2A45BC9056FE}"/>
              </a:ext>
            </a:extLst>
          </p:cNvPr>
          <p:cNvSpPr txBox="1"/>
          <p:nvPr/>
        </p:nvSpPr>
        <p:spPr>
          <a:xfrm>
            <a:off x="10032025" y="6371350"/>
            <a:ext cx="1652952" cy="431999"/>
          </a:xfrm>
          <a:prstGeom prst="rect">
            <a:avLst/>
          </a:prstGeom>
          <a:solidFill>
            <a:schemeClr val="bg1"/>
          </a:solidFill>
        </p:spPr>
        <p:txBody>
          <a:bodyPr wrap="square" rtlCol="0">
            <a:spAutoFit/>
          </a:bodyPr>
          <a:lstStyle/>
          <a:p>
            <a:endParaRPr lang="en-US" dirty="0"/>
          </a:p>
        </p:txBody>
      </p:sp>
      <p:pic>
        <p:nvPicPr>
          <p:cNvPr id="5" name="Picture 4" descr="A screenshot of a cell phone&#10;&#10;Description automatically generated">
            <a:extLst>
              <a:ext uri="{FF2B5EF4-FFF2-40B4-BE49-F238E27FC236}">
                <a16:creationId xmlns:a16="http://schemas.microsoft.com/office/drawing/2014/main" id="{F23D813A-0880-4D72-A83D-3E15F5D3765C}"/>
              </a:ext>
            </a:extLst>
          </p:cNvPr>
          <p:cNvPicPr>
            <a:picLocks noChangeAspect="1"/>
          </p:cNvPicPr>
          <p:nvPr/>
        </p:nvPicPr>
        <p:blipFill>
          <a:blip r:embed="rId2"/>
          <a:stretch>
            <a:fillRect/>
          </a:stretch>
        </p:blipFill>
        <p:spPr>
          <a:xfrm>
            <a:off x="5520598" y="3594560"/>
            <a:ext cx="4054793" cy="2366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ell phone&#10;&#10;Description automatically generated">
            <a:extLst>
              <a:ext uri="{FF2B5EF4-FFF2-40B4-BE49-F238E27FC236}">
                <a16:creationId xmlns:a16="http://schemas.microsoft.com/office/drawing/2014/main" id="{F3471834-ED19-4EF4-A6F4-9F145A424F49}"/>
              </a:ext>
            </a:extLst>
          </p:cNvPr>
          <p:cNvPicPr>
            <a:picLocks noChangeAspect="1"/>
          </p:cNvPicPr>
          <p:nvPr/>
        </p:nvPicPr>
        <p:blipFill>
          <a:blip r:embed="rId3"/>
          <a:stretch>
            <a:fillRect/>
          </a:stretch>
        </p:blipFill>
        <p:spPr>
          <a:xfrm>
            <a:off x="3450340" y="784383"/>
            <a:ext cx="4097655" cy="25631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screenshot of a cell phone&#10;&#10;Description automatically generated">
            <a:extLst>
              <a:ext uri="{FF2B5EF4-FFF2-40B4-BE49-F238E27FC236}">
                <a16:creationId xmlns:a16="http://schemas.microsoft.com/office/drawing/2014/main" id="{1B65A744-9088-4FDF-AC74-CFD934AA445A}"/>
              </a:ext>
            </a:extLst>
          </p:cNvPr>
          <p:cNvPicPr>
            <a:picLocks noChangeAspect="1"/>
          </p:cNvPicPr>
          <p:nvPr/>
        </p:nvPicPr>
        <p:blipFill>
          <a:blip r:embed="rId4"/>
          <a:stretch>
            <a:fillRect/>
          </a:stretch>
        </p:blipFill>
        <p:spPr>
          <a:xfrm>
            <a:off x="7846432" y="784383"/>
            <a:ext cx="4071938" cy="25460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800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32000" y="432000"/>
            <a:ext cx="3932037" cy="1411276"/>
          </a:xfrm>
        </p:spPr>
        <p:txBody>
          <a:bodyPr anchor="b">
            <a:normAutofit/>
          </a:bodyPr>
          <a:lstStyle/>
          <a:p>
            <a:r>
              <a:rPr lang="en-US" dirty="0"/>
              <a:t>Data Visualization</a:t>
            </a:r>
          </a:p>
        </p:txBody>
      </p:sp>
      <p:sp>
        <p:nvSpPr>
          <p:cNvPr id="15" name="Footer Placeholder 2">
            <a:extLst>
              <a:ext uri="{FF2B5EF4-FFF2-40B4-BE49-F238E27FC236}">
                <a16:creationId xmlns:a16="http://schemas.microsoft.com/office/drawing/2014/main" id="{B8EC6043-E4C3-45DA-9785-9820BE0B729C}"/>
              </a:ext>
            </a:extLst>
          </p:cNvPr>
          <p:cNvSpPr>
            <a:spLocks noGrp="1"/>
          </p:cNvSpPr>
          <p:nvPr>
            <p:ph type="ftr" sz="quarter" idx="13"/>
          </p:nvPr>
        </p:nvSpPr>
        <p:spPr>
          <a:xfrm>
            <a:off x="432000" y="6439820"/>
            <a:ext cx="5664000" cy="295062"/>
          </a:xfrm>
        </p:spPr>
        <p:txBody>
          <a:bodyPr/>
          <a:lstStyle/>
          <a:p>
            <a:pPr>
              <a:spcAft>
                <a:spcPts val="600"/>
              </a:spcAft>
            </a:pPr>
            <a:endParaRPr lang="en-US" noProof="0"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p:spPr>
        <p:txBody>
          <a:bodyPr anchor="ctr">
            <a:normAutofit/>
          </a:bodyPr>
          <a:lstStyle/>
          <a:p>
            <a:pPr>
              <a:spcAft>
                <a:spcPts val="600"/>
              </a:spcAft>
            </a:pPr>
            <a:fld id="{19B51A1E-902D-48AF-9020-955120F399B6}" type="slidenum">
              <a:rPr lang="en-US" smtClean="0"/>
              <a:pPr>
                <a:spcAft>
                  <a:spcPts val="600"/>
                </a:spcAft>
              </a:pPr>
              <a:t>12</a:t>
            </a:fld>
            <a:endParaRPr lang="en-US"/>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half" idx="2"/>
          </p:nvPr>
        </p:nvSpPr>
        <p:spPr>
          <a:xfrm>
            <a:off x="432000" y="2057400"/>
            <a:ext cx="2856323" cy="3811588"/>
          </a:xfrm>
        </p:spPr>
        <p:txBody>
          <a:bodyPr>
            <a:normAutofit/>
          </a:bodyPr>
          <a:lstStyle/>
          <a:p>
            <a:r>
              <a:rPr lang="en-US" dirty="0"/>
              <a:t>A website running on the local server, where the measurement authority can login and check the visualizations.</a:t>
            </a:r>
          </a:p>
        </p:txBody>
      </p:sp>
      <p:sp>
        <p:nvSpPr>
          <p:cNvPr id="10" name="TextBox 9">
            <a:extLst>
              <a:ext uri="{FF2B5EF4-FFF2-40B4-BE49-F238E27FC236}">
                <a16:creationId xmlns:a16="http://schemas.microsoft.com/office/drawing/2014/main" id="{752B421D-211F-4026-920E-2A45BC9056FE}"/>
              </a:ext>
            </a:extLst>
          </p:cNvPr>
          <p:cNvSpPr txBox="1"/>
          <p:nvPr/>
        </p:nvSpPr>
        <p:spPr>
          <a:xfrm>
            <a:off x="10032025" y="6371350"/>
            <a:ext cx="1652952" cy="431999"/>
          </a:xfrm>
          <a:prstGeom prst="rect">
            <a:avLst/>
          </a:prstGeom>
          <a:solidFill>
            <a:schemeClr val="bg1"/>
          </a:solidFill>
        </p:spPr>
        <p:txBody>
          <a:bodyPr wrap="square" rtlCol="0">
            <a:spAutoFit/>
          </a:bodyPr>
          <a:lstStyle/>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3ED90FDB-6B0B-4980-831A-7E3FF8AE134C}"/>
              </a:ext>
            </a:extLst>
          </p:cNvPr>
          <p:cNvPicPr>
            <a:picLocks noChangeAspect="1"/>
          </p:cNvPicPr>
          <p:nvPr/>
        </p:nvPicPr>
        <p:blipFill>
          <a:blip r:embed="rId2"/>
          <a:stretch>
            <a:fillRect/>
          </a:stretch>
        </p:blipFill>
        <p:spPr>
          <a:xfrm>
            <a:off x="5517357" y="3621387"/>
            <a:ext cx="4071938" cy="24945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ell phone&#10;&#10;Description automatically generated">
            <a:extLst>
              <a:ext uri="{FF2B5EF4-FFF2-40B4-BE49-F238E27FC236}">
                <a16:creationId xmlns:a16="http://schemas.microsoft.com/office/drawing/2014/main" id="{26438505-7843-4473-B3F5-1B09C1BBF2A3}"/>
              </a:ext>
            </a:extLst>
          </p:cNvPr>
          <p:cNvPicPr>
            <a:picLocks noChangeAspect="1"/>
          </p:cNvPicPr>
          <p:nvPr/>
        </p:nvPicPr>
        <p:blipFill>
          <a:blip r:embed="rId3"/>
          <a:stretch>
            <a:fillRect/>
          </a:stretch>
        </p:blipFill>
        <p:spPr>
          <a:xfrm>
            <a:off x="7823100" y="765809"/>
            <a:ext cx="4046220" cy="25546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A picture containing screenshot&#10;&#10;Description automatically generated">
            <a:extLst>
              <a:ext uri="{FF2B5EF4-FFF2-40B4-BE49-F238E27FC236}">
                <a16:creationId xmlns:a16="http://schemas.microsoft.com/office/drawing/2014/main" id="{E32F735B-E48B-42C0-A812-684283A9465D}"/>
              </a:ext>
            </a:extLst>
          </p:cNvPr>
          <p:cNvPicPr>
            <a:picLocks noChangeAspect="1"/>
          </p:cNvPicPr>
          <p:nvPr/>
        </p:nvPicPr>
        <p:blipFill>
          <a:blip r:embed="rId4"/>
          <a:stretch>
            <a:fillRect/>
          </a:stretch>
        </p:blipFill>
        <p:spPr>
          <a:xfrm>
            <a:off x="3481388" y="771525"/>
            <a:ext cx="4071938" cy="2571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149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13</a:t>
            </a:fld>
            <a:endParaRPr lang="en-US" dirty="0"/>
          </a:p>
        </p:txBody>
      </p:sp>
      <p:sp>
        <p:nvSpPr>
          <p:cNvPr id="13" name="TextBox 12">
            <a:extLst>
              <a:ext uri="{FF2B5EF4-FFF2-40B4-BE49-F238E27FC236}">
                <a16:creationId xmlns:a16="http://schemas.microsoft.com/office/drawing/2014/main" id="{1DCB646B-5B70-4769-BB1E-054976396043}"/>
              </a:ext>
            </a:extLst>
          </p:cNvPr>
          <p:cNvSpPr txBox="1"/>
          <p:nvPr/>
        </p:nvSpPr>
        <p:spPr>
          <a:xfrm>
            <a:off x="9780101" y="6366029"/>
            <a:ext cx="1924294" cy="43199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Working model of the product">
            <a:extLst>
              <a:ext uri="{FF2B5EF4-FFF2-40B4-BE49-F238E27FC236}">
                <a16:creationId xmlns:a16="http://schemas.microsoft.com/office/drawing/2014/main" id="{ED2475BD-4659-4014-9A50-E5310564D212}"/>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2"/>
          <a:srcRect t="12878" b="4830"/>
          <a:stretch/>
        </p:blipFill>
        <p:spPr>
          <a:xfrm>
            <a:off x="104775" y="211015"/>
            <a:ext cx="6244695" cy="6339254"/>
          </a:xfrm>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US" smtClean="0"/>
              <a:pPr/>
              <a:t>2</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348" y="4253231"/>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6" name="TextBox 15">
            <a:extLst>
              <a:ext uri="{FF2B5EF4-FFF2-40B4-BE49-F238E27FC236}">
                <a16:creationId xmlns:a16="http://schemas.microsoft.com/office/drawing/2014/main" id="{658CAE4C-31A1-4715-9747-65B5102558C7}"/>
              </a:ext>
            </a:extLst>
          </p:cNvPr>
          <p:cNvSpPr txBox="1"/>
          <p:nvPr/>
        </p:nvSpPr>
        <p:spPr>
          <a:xfrm>
            <a:off x="9847386" y="6371351"/>
            <a:ext cx="1846384" cy="495496"/>
          </a:xfrm>
          <a:prstGeom prst="rect">
            <a:avLst/>
          </a:prstGeom>
          <a:solidFill>
            <a:schemeClr val="bg1"/>
          </a:solidFill>
        </p:spPr>
        <p:txBody>
          <a:bodyPr wrap="square" rtlCol="0">
            <a:spAutoFit/>
          </a:bodyPr>
          <a:lstStyle/>
          <a:p>
            <a:endParaRPr lang="en-US" dirty="0"/>
          </a:p>
        </p:txBody>
      </p:sp>
      <p:sp>
        <p:nvSpPr>
          <p:cNvPr id="38" name="Content Placeholder 3">
            <a:extLst>
              <a:ext uri="{FF2B5EF4-FFF2-40B4-BE49-F238E27FC236}">
                <a16:creationId xmlns:a16="http://schemas.microsoft.com/office/drawing/2014/main" id="{00B8B44B-BBFF-4FC1-A286-3E3804F0B7F2}"/>
              </a:ext>
            </a:extLst>
          </p:cNvPr>
          <p:cNvSpPr>
            <a:spLocks noGrp="1"/>
          </p:cNvSpPr>
          <p:nvPr>
            <p:ph type="body" sz="quarter" idx="32"/>
          </p:nvPr>
        </p:nvSpPr>
        <p:spPr>
          <a:xfrm>
            <a:off x="7111560" y="4425467"/>
            <a:ext cx="4648200" cy="524148"/>
          </a:xfrm>
          <a:solidFill>
            <a:schemeClr val="tx1">
              <a:lumMod val="95000"/>
              <a:lumOff val="5000"/>
            </a:schemeClr>
          </a:solidFill>
        </p:spPr>
        <p:txBody>
          <a:bodyPr/>
          <a:lstStyle/>
          <a:p>
            <a:pPr marL="0" indent="0">
              <a:buNone/>
            </a:pPr>
            <a:r>
              <a:rPr lang="en-US" dirty="0"/>
              <a:t>About the product</a:t>
            </a:r>
          </a:p>
        </p:txBody>
      </p:sp>
      <p:sp>
        <p:nvSpPr>
          <p:cNvPr id="39" name="Content Placeholder 3">
            <a:extLst>
              <a:ext uri="{FF2B5EF4-FFF2-40B4-BE49-F238E27FC236}">
                <a16:creationId xmlns:a16="http://schemas.microsoft.com/office/drawing/2014/main" id="{A7BFEC27-4D43-40CE-9206-65E9328CEAC9}"/>
              </a:ext>
            </a:extLst>
          </p:cNvPr>
          <p:cNvSpPr>
            <a:spLocks noGrp="1"/>
          </p:cNvSpPr>
          <p:nvPr>
            <p:ph type="title"/>
          </p:nvPr>
        </p:nvSpPr>
        <p:spPr>
          <a:xfrm>
            <a:off x="7111580" y="4949615"/>
            <a:ext cx="4648400" cy="1163251"/>
          </a:xfrm>
        </p:spPr>
        <p:txBody>
          <a:bodyPr/>
          <a:lstStyle/>
          <a:p>
            <a:r>
              <a:rPr lang="en-US" sz="3200" dirty="0"/>
              <a:t>Advanced Bar-O-meter or People’s Meter</a:t>
            </a:r>
          </a:p>
        </p:txBody>
      </p:sp>
      <p:sp>
        <p:nvSpPr>
          <p:cNvPr id="10" name="Content Placeholder 3">
            <a:extLst>
              <a:ext uri="{FF2B5EF4-FFF2-40B4-BE49-F238E27FC236}">
                <a16:creationId xmlns:a16="http://schemas.microsoft.com/office/drawing/2014/main" id="{90080F7B-1291-440C-BD02-F2A52273EDFE}"/>
              </a:ext>
            </a:extLst>
          </p:cNvPr>
          <p:cNvSpPr txBox="1">
            <a:spLocks/>
          </p:cNvSpPr>
          <p:nvPr/>
        </p:nvSpPr>
        <p:spPr>
          <a:xfrm>
            <a:off x="7111560" y="2233246"/>
            <a:ext cx="4648200" cy="1406768"/>
          </a:xfrm>
          <a:prstGeom prst="rect">
            <a:avLst/>
          </a:prstGeom>
          <a:solidFill>
            <a:schemeClr val="bg2">
              <a:lumMod val="50000"/>
            </a:scheme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A smart system which measures the  television audience as well as provides valuable insights about the viewers to the channel providers. </a:t>
            </a:r>
          </a:p>
        </p:txBody>
      </p:sp>
    </p:spTree>
    <p:extLst>
      <p:ext uri="{BB962C8B-B14F-4D97-AF65-F5344CB8AC3E}">
        <p14:creationId xmlns:p14="http://schemas.microsoft.com/office/powerpoint/2010/main" val="132974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0" y="1562713"/>
            <a:ext cx="6096000" cy="3245922"/>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100" y="1869795"/>
            <a:ext cx="6641900" cy="1124345"/>
          </a:xfrm>
        </p:spPr>
        <p:txBody>
          <a:bodyPr/>
          <a:lstStyle/>
          <a:p>
            <a:r>
              <a:rPr lang="en-US" dirty="0"/>
              <a:t>Product Features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Advanced Bar-O-meter or People’s meter</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r>
              <a:rPr lang="en-US" dirty="0"/>
              <a:t>Check the authenticity of the channels</a:t>
            </a:r>
          </a:p>
          <a:p>
            <a:r>
              <a:rPr lang="en-US" dirty="0"/>
              <a:t>Total viewers watching the channel/program </a:t>
            </a:r>
          </a:p>
          <a:p>
            <a:r>
              <a:rPr lang="en-US" dirty="0"/>
              <a:t>Viewer’s demographic information like-</a:t>
            </a:r>
          </a:p>
          <a:p>
            <a:pPr lvl="1"/>
            <a:r>
              <a:rPr lang="en-US" dirty="0"/>
              <a:t>Total members in a family</a:t>
            </a:r>
          </a:p>
          <a:p>
            <a:pPr lvl="1"/>
            <a:r>
              <a:rPr lang="en-US" dirty="0"/>
              <a:t>Gender</a:t>
            </a:r>
          </a:p>
          <a:p>
            <a:pPr lvl="1"/>
            <a:r>
              <a:rPr lang="en-US" dirty="0"/>
              <a:t>Age</a:t>
            </a:r>
          </a:p>
          <a:p>
            <a:pPr lvl="1"/>
            <a:r>
              <a:rPr lang="en-US" dirty="0"/>
              <a:t>Emotion</a:t>
            </a:r>
          </a:p>
          <a:p>
            <a:pPr lvl="1"/>
            <a:endParaRPr lang="en-US" dirty="0"/>
          </a:p>
          <a:p>
            <a:pPr lvl="1"/>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a:t>
            </a:fld>
            <a:endParaRPr lang="en-US" dirty="0"/>
          </a:p>
        </p:txBody>
      </p:sp>
      <p:sp>
        <p:nvSpPr>
          <p:cNvPr id="8" name="TextBox 7">
            <a:extLst>
              <a:ext uri="{FF2B5EF4-FFF2-40B4-BE49-F238E27FC236}">
                <a16:creationId xmlns:a16="http://schemas.microsoft.com/office/drawing/2014/main" id="{E4131275-4401-4F39-972C-B18018675C91}"/>
              </a:ext>
            </a:extLst>
          </p:cNvPr>
          <p:cNvSpPr txBox="1"/>
          <p:nvPr/>
        </p:nvSpPr>
        <p:spPr>
          <a:xfrm>
            <a:off x="9844719" y="6278405"/>
            <a:ext cx="1846384" cy="495496"/>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2209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sz="4800" dirty="0"/>
              <a:t>Part 1: Authentication of the channels </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pPr algn="just"/>
            <a:r>
              <a:rPr lang="en-US" dirty="0"/>
              <a:t>Digital Video Watermarking the channel provider content with hidden watermark and extracting it to check its authenticity and report malicious activities.</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4</a:t>
            </a:fld>
            <a:endParaRPr lang="en-US" dirty="0"/>
          </a:p>
        </p:txBody>
      </p:sp>
      <p:sp>
        <p:nvSpPr>
          <p:cNvPr id="6" name="TextBox 5">
            <a:extLst>
              <a:ext uri="{FF2B5EF4-FFF2-40B4-BE49-F238E27FC236}">
                <a16:creationId xmlns:a16="http://schemas.microsoft.com/office/drawing/2014/main" id="{6534CBEE-92AD-4287-9D25-FE5CECF2E7D3}"/>
              </a:ext>
            </a:extLst>
          </p:cNvPr>
          <p:cNvSpPr txBox="1"/>
          <p:nvPr/>
        </p:nvSpPr>
        <p:spPr>
          <a:xfrm>
            <a:off x="9780588" y="6269614"/>
            <a:ext cx="1846384" cy="495496"/>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9167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Digital  Watermarking</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8000"/>
            <a:ext cx="11339513" cy="863999"/>
          </a:xfrm>
        </p:spPr>
        <p:txBody>
          <a:bodyPr/>
          <a:lstStyle/>
          <a:p>
            <a:pPr algn="just"/>
            <a:r>
              <a:rPr lang="en-US" dirty="0"/>
              <a:t>The embedding of data like watermark and digital signature into digital media like image, audio and video, such that when that data is extracted or detected, it can be used for determining the originality of the data. This process is called as watermarking or digital watermarking.</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Reason of watermarking</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pPr marL="0" indent="0" algn="just">
              <a:buNone/>
            </a:pPr>
            <a:r>
              <a:rPr lang="en-US" dirty="0"/>
              <a:t>The main reason why digital watermarking is popular is because it provides copyright protection, which prevents illegal copying and circulation of video. Under copyright protection, the data such ownership information and logo of the digital media is authenticated, without degrading the quality of the content. To prove the correct ownership the data is extracted and used as authoritative proof.</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DWT</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pPr marL="0" indent="0" algn="just">
              <a:buNone/>
            </a:pPr>
            <a:r>
              <a:rPr lang="en-US" dirty="0"/>
              <a:t>In this method, the original carrier image is average split into four parts. For each part, the DWT and DCT transforms are successively applied, and the first two alternating current (AC) coefficients are used to form a new matrix. Finally, the watermark is embedded into this new matrix using an SVD-based watermarking method. Since these four parts are all embedded by the same watermark, this method has a high robustness to cropping operations.</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5</a:t>
            </a:fld>
            <a:endParaRPr lang="en-US" dirty="0"/>
          </a:p>
        </p:txBody>
      </p:sp>
      <p:sp>
        <p:nvSpPr>
          <p:cNvPr id="14" name="TextBox 13">
            <a:extLst>
              <a:ext uri="{FF2B5EF4-FFF2-40B4-BE49-F238E27FC236}">
                <a16:creationId xmlns:a16="http://schemas.microsoft.com/office/drawing/2014/main" id="{674CAA3D-F5FE-4372-9035-99B958A78B4F}"/>
              </a:ext>
            </a:extLst>
          </p:cNvPr>
          <p:cNvSpPr txBox="1"/>
          <p:nvPr/>
        </p:nvSpPr>
        <p:spPr>
          <a:xfrm>
            <a:off x="9750671" y="6306678"/>
            <a:ext cx="1846384" cy="495496"/>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888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69B4F-7171-4A77-80E1-C73498C796D2}"/>
              </a:ext>
            </a:extLst>
          </p:cNvPr>
          <p:cNvSpPr>
            <a:spLocks noGrp="1"/>
          </p:cNvSpPr>
          <p:nvPr>
            <p:ph type="title"/>
          </p:nvPr>
        </p:nvSpPr>
        <p:spPr/>
        <p:txBody>
          <a:bodyPr/>
          <a:lstStyle/>
          <a:p>
            <a:r>
              <a:rPr lang="en-US" dirty="0"/>
              <a:t>Evaluating the robustness of the watermarking</a:t>
            </a:r>
          </a:p>
        </p:txBody>
      </p:sp>
      <p:sp>
        <p:nvSpPr>
          <p:cNvPr id="3" name="Text Placeholder 2">
            <a:extLst>
              <a:ext uri="{FF2B5EF4-FFF2-40B4-BE49-F238E27FC236}">
                <a16:creationId xmlns:a16="http://schemas.microsoft.com/office/drawing/2014/main" id="{6EB6B91A-365C-411A-B703-86EB4B06D816}"/>
              </a:ext>
            </a:extLst>
          </p:cNvPr>
          <p:cNvSpPr>
            <a:spLocks noGrp="1"/>
          </p:cNvSpPr>
          <p:nvPr>
            <p:ph type="body" sz="quarter" idx="32"/>
          </p:nvPr>
        </p:nvSpPr>
        <p:spPr>
          <a:xfrm>
            <a:off x="431800" y="1007999"/>
            <a:ext cx="11339513" cy="1007639"/>
          </a:xfrm>
        </p:spPr>
        <p:txBody>
          <a:bodyPr/>
          <a:lstStyle/>
          <a:p>
            <a:pPr algn="just"/>
            <a:r>
              <a:rPr lang="en-US" dirty="0"/>
              <a:t>The robustness of the video watermarking is proven by extraction of the watermark after exposing the video feed to certain attacks. Some of these attacks are gaussian noise, salt and pepper noise, cropping, histogram equalization, sharpening filter and intensity adjustment. The typical values for the PSNR in video watermarking are between 60 and 80 db.</a:t>
            </a:r>
          </a:p>
        </p:txBody>
      </p:sp>
      <p:pic>
        <p:nvPicPr>
          <p:cNvPr id="11" name="Content Placeholder 10" descr="A screenshot of a cell phone&#10;&#10;Description automatically generated">
            <a:extLst>
              <a:ext uri="{FF2B5EF4-FFF2-40B4-BE49-F238E27FC236}">
                <a16:creationId xmlns:a16="http://schemas.microsoft.com/office/drawing/2014/main" id="{A3FE5745-D8DE-4011-A9C7-983262294AAB}"/>
              </a:ext>
            </a:extLst>
          </p:cNvPr>
          <p:cNvPicPr>
            <a:picLocks noGrp="1" noChangeAspect="1"/>
          </p:cNvPicPr>
          <p:nvPr>
            <p:ph sz="half" idx="2"/>
          </p:nvPr>
        </p:nvPicPr>
        <p:blipFill>
          <a:blip r:embed="rId2"/>
          <a:stretch>
            <a:fillRect/>
          </a:stretch>
        </p:blipFill>
        <p:spPr>
          <a:xfrm>
            <a:off x="967155" y="2579990"/>
            <a:ext cx="3517599" cy="3161387"/>
          </a:xfrm>
        </p:spPr>
      </p:pic>
      <p:sp>
        <p:nvSpPr>
          <p:cNvPr id="8" name="Footer Placeholder 7">
            <a:extLst>
              <a:ext uri="{FF2B5EF4-FFF2-40B4-BE49-F238E27FC236}">
                <a16:creationId xmlns:a16="http://schemas.microsoft.com/office/drawing/2014/main" id="{932ACDB9-E273-4610-8567-FC6CC32DEA07}"/>
              </a:ext>
            </a:extLst>
          </p:cNvPr>
          <p:cNvSpPr>
            <a:spLocks noGrp="1"/>
          </p:cNvSpPr>
          <p:nvPr>
            <p:ph type="ftr" sz="quarter" idx="14"/>
          </p:nvPr>
        </p:nvSpPr>
        <p:spPr/>
        <p:txBody>
          <a:bodyPr/>
          <a:lstStyle/>
          <a:p>
            <a:endParaRPr lang="en-US" noProof="0" dirty="0"/>
          </a:p>
        </p:txBody>
      </p:sp>
      <p:sp>
        <p:nvSpPr>
          <p:cNvPr id="9" name="Slide Number Placeholder 8">
            <a:extLst>
              <a:ext uri="{FF2B5EF4-FFF2-40B4-BE49-F238E27FC236}">
                <a16:creationId xmlns:a16="http://schemas.microsoft.com/office/drawing/2014/main" id="{27CE664C-6BE5-4CE6-894E-755F029BF9AD}"/>
              </a:ext>
            </a:extLst>
          </p:cNvPr>
          <p:cNvSpPr>
            <a:spLocks noGrp="1"/>
          </p:cNvSpPr>
          <p:nvPr>
            <p:ph type="sldNum" sz="quarter" idx="33"/>
          </p:nvPr>
        </p:nvSpPr>
        <p:spPr/>
        <p:txBody>
          <a:bodyPr/>
          <a:lstStyle/>
          <a:p>
            <a:fld id="{19B51A1E-902D-48AF-9020-955120F399B6}" type="slidenum">
              <a:rPr lang="en-US" noProof="0" smtClean="0"/>
              <a:pPr/>
              <a:t>6</a:t>
            </a:fld>
            <a:endParaRPr lang="en-US" noProof="0" dirty="0"/>
          </a:p>
        </p:txBody>
      </p:sp>
      <p:graphicFrame>
        <p:nvGraphicFramePr>
          <p:cNvPr id="12" name="Table 12">
            <a:extLst>
              <a:ext uri="{FF2B5EF4-FFF2-40B4-BE49-F238E27FC236}">
                <a16:creationId xmlns:a16="http://schemas.microsoft.com/office/drawing/2014/main" id="{3B454EBF-82CF-4E17-BED8-09C5A5292CCB}"/>
              </a:ext>
            </a:extLst>
          </p:cNvPr>
          <p:cNvGraphicFramePr>
            <a:graphicFrameLocks noGrp="1"/>
          </p:cNvGraphicFramePr>
          <p:nvPr>
            <p:extLst>
              <p:ext uri="{D42A27DB-BD31-4B8C-83A1-F6EECF244321}">
                <p14:modId xmlns:p14="http://schemas.microsoft.com/office/powerpoint/2010/main" val="3399508821"/>
              </p:ext>
            </p:extLst>
          </p:nvPr>
        </p:nvGraphicFramePr>
        <p:xfrm>
          <a:off x="4976247" y="2579989"/>
          <a:ext cx="6783753" cy="3270008"/>
        </p:xfrm>
        <a:graphic>
          <a:graphicData uri="http://schemas.openxmlformats.org/drawingml/2006/table">
            <a:tbl>
              <a:tblPr firstRow="1" bandRow="1">
                <a:tableStyleId>{073A0DAA-6AF3-43AB-8588-CEC1D06C72B9}</a:tableStyleId>
              </a:tblPr>
              <a:tblGrid>
                <a:gridCol w="2852300">
                  <a:extLst>
                    <a:ext uri="{9D8B030D-6E8A-4147-A177-3AD203B41FA5}">
                      <a16:colId xmlns:a16="http://schemas.microsoft.com/office/drawing/2014/main" val="3596535895"/>
                    </a:ext>
                  </a:extLst>
                </a:gridCol>
                <a:gridCol w="2053390">
                  <a:extLst>
                    <a:ext uri="{9D8B030D-6E8A-4147-A177-3AD203B41FA5}">
                      <a16:colId xmlns:a16="http://schemas.microsoft.com/office/drawing/2014/main" val="2780640245"/>
                    </a:ext>
                  </a:extLst>
                </a:gridCol>
                <a:gridCol w="1878063">
                  <a:extLst>
                    <a:ext uri="{9D8B030D-6E8A-4147-A177-3AD203B41FA5}">
                      <a16:colId xmlns:a16="http://schemas.microsoft.com/office/drawing/2014/main" val="957946313"/>
                    </a:ext>
                  </a:extLst>
                </a:gridCol>
              </a:tblGrid>
              <a:tr h="467144">
                <a:tc>
                  <a:txBody>
                    <a:bodyPr/>
                    <a:lstStyle/>
                    <a:p>
                      <a:pPr algn="ctr"/>
                      <a:r>
                        <a:rPr lang="en-US" dirty="0"/>
                        <a:t>Attacks </a:t>
                      </a:r>
                    </a:p>
                  </a:txBody>
                  <a:tcPr/>
                </a:tc>
                <a:tc>
                  <a:txBody>
                    <a:bodyPr/>
                    <a:lstStyle/>
                    <a:p>
                      <a:pPr algn="ctr"/>
                      <a:r>
                        <a:rPr lang="en-US" dirty="0"/>
                        <a:t>Noise Factor</a:t>
                      </a:r>
                    </a:p>
                  </a:txBody>
                  <a:tcPr/>
                </a:tc>
                <a:tc>
                  <a:txBody>
                    <a:bodyPr/>
                    <a:lstStyle/>
                    <a:p>
                      <a:pPr algn="ctr"/>
                      <a:r>
                        <a:rPr lang="en-US" dirty="0"/>
                        <a:t>PSNR</a:t>
                      </a:r>
                    </a:p>
                  </a:txBody>
                  <a:tcPr/>
                </a:tc>
                <a:extLst>
                  <a:ext uri="{0D108BD9-81ED-4DB2-BD59-A6C34878D82A}">
                    <a16:rowId xmlns:a16="http://schemas.microsoft.com/office/drawing/2014/main" val="2185941335"/>
                  </a:ext>
                </a:extLst>
              </a:tr>
              <a:tr h="467144">
                <a:tc>
                  <a:txBody>
                    <a:bodyPr/>
                    <a:lstStyle/>
                    <a:p>
                      <a:pPr algn="ctr"/>
                      <a:r>
                        <a:rPr lang="en-US" dirty="0"/>
                        <a:t>Gaussian noise</a:t>
                      </a:r>
                    </a:p>
                  </a:txBody>
                  <a:tcPr/>
                </a:tc>
                <a:tc>
                  <a:txBody>
                    <a:bodyPr/>
                    <a:lstStyle/>
                    <a:p>
                      <a:pPr algn="ctr"/>
                      <a:r>
                        <a:rPr lang="en-US" dirty="0"/>
                        <a:t>0.9977</a:t>
                      </a:r>
                    </a:p>
                  </a:txBody>
                  <a:tcPr/>
                </a:tc>
                <a:tc>
                  <a:txBody>
                    <a:bodyPr/>
                    <a:lstStyle/>
                    <a:p>
                      <a:pPr algn="ctr"/>
                      <a:r>
                        <a:rPr lang="en-US" dirty="0"/>
                        <a:t>65.88</a:t>
                      </a:r>
                    </a:p>
                  </a:txBody>
                  <a:tcPr/>
                </a:tc>
                <a:extLst>
                  <a:ext uri="{0D108BD9-81ED-4DB2-BD59-A6C34878D82A}">
                    <a16:rowId xmlns:a16="http://schemas.microsoft.com/office/drawing/2014/main" val="1971102024"/>
                  </a:ext>
                </a:extLst>
              </a:tr>
              <a:tr h="467144">
                <a:tc>
                  <a:txBody>
                    <a:bodyPr/>
                    <a:lstStyle/>
                    <a:p>
                      <a:pPr algn="ctr"/>
                      <a:r>
                        <a:rPr lang="en-US" dirty="0"/>
                        <a:t>Salt &amp; Pepper noise</a:t>
                      </a:r>
                    </a:p>
                  </a:txBody>
                  <a:tcPr/>
                </a:tc>
                <a:tc>
                  <a:txBody>
                    <a:bodyPr/>
                    <a:lstStyle/>
                    <a:p>
                      <a:pPr algn="ctr"/>
                      <a:r>
                        <a:rPr lang="en-US" dirty="0"/>
                        <a:t>0.9972</a:t>
                      </a:r>
                    </a:p>
                  </a:txBody>
                  <a:tcPr/>
                </a:tc>
                <a:tc>
                  <a:txBody>
                    <a:bodyPr/>
                    <a:lstStyle/>
                    <a:p>
                      <a:pPr algn="ctr"/>
                      <a:r>
                        <a:rPr lang="en-US" dirty="0"/>
                        <a:t>69.4819</a:t>
                      </a:r>
                    </a:p>
                  </a:txBody>
                  <a:tcPr/>
                </a:tc>
                <a:extLst>
                  <a:ext uri="{0D108BD9-81ED-4DB2-BD59-A6C34878D82A}">
                    <a16:rowId xmlns:a16="http://schemas.microsoft.com/office/drawing/2014/main" val="175960465"/>
                  </a:ext>
                </a:extLst>
              </a:tr>
              <a:tr h="467144">
                <a:tc>
                  <a:txBody>
                    <a:bodyPr/>
                    <a:lstStyle/>
                    <a:p>
                      <a:pPr algn="ctr"/>
                      <a:r>
                        <a:rPr lang="en-US" dirty="0"/>
                        <a:t>Cropping</a:t>
                      </a:r>
                    </a:p>
                  </a:txBody>
                  <a:tcPr/>
                </a:tc>
                <a:tc>
                  <a:txBody>
                    <a:bodyPr/>
                    <a:lstStyle/>
                    <a:p>
                      <a:pPr algn="ctr"/>
                      <a:r>
                        <a:rPr lang="en-US" dirty="0"/>
                        <a:t>0.9987</a:t>
                      </a:r>
                    </a:p>
                  </a:txBody>
                  <a:tcPr/>
                </a:tc>
                <a:tc>
                  <a:txBody>
                    <a:bodyPr/>
                    <a:lstStyle/>
                    <a:p>
                      <a:pPr algn="ctr"/>
                      <a:r>
                        <a:rPr lang="en-US" dirty="0"/>
                        <a:t>37.3145</a:t>
                      </a:r>
                    </a:p>
                  </a:txBody>
                  <a:tcPr/>
                </a:tc>
                <a:extLst>
                  <a:ext uri="{0D108BD9-81ED-4DB2-BD59-A6C34878D82A}">
                    <a16:rowId xmlns:a16="http://schemas.microsoft.com/office/drawing/2014/main" val="1650283801"/>
                  </a:ext>
                </a:extLst>
              </a:tr>
              <a:tr h="467144">
                <a:tc>
                  <a:txBody>
                    <a:bodyPr/>
                    <a:lstStyle/>
                    <a:p>
                      <a:pPr algn="ctr"/>
                      <a:r>
                        <a:rPr lang="en-US" dirty="0"/>
                        <a:t>Histogram equalization</a:t>
                      </a:r>
                    </a:p>
                  </a:txBody>
                  <a:tcPr/>
                </a:tc>
                <a:tc>
                  <a:txBody>
                    <a:bodyPr/>
                    <a:lstStyle/>
                    <a:p>
                      <a:pPr algn="ctr"/>
                      <a:r>
                        <a:rPr lang="en-US" dirty="0"/>
                        <a:t>0.9980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49.0789</a:t>
                      </a:r>
                    </a:p>
                  </a:txBody>
                  <a:tcPr/>
                </a:tc>
                <a:extLst>
                  <a:ext uri="{0D108BD9-81ED-4DB2-BD59-A6C34878D82A}">
                    <a16:rowId xmlns:a16="http://schemas.microsoft.com/office/drawing/2014/main" val="2560469274"/>
                  </a:ext>
                </a:extLst>
              </a:tr>
              <a:tr h="467144">
                <a:tc>
                  <a:txBody>
                    <a:bodyPr/>
                    <a:lstStyle/>
                    <a:p>
                      <a:pPr algn="ctr"/>
                      <a:r>
                        <a:rPr lang="en-US" dirty="0"/>
                        <a:t>Sharpening filter</a:t>
                      </a:r>
                    </a:p>
                  </a:txBody>
                  <a:tcPr/>
                </a:tc>
                <a:tc>
                  <a:txBody>
                    <a:bodyPr/>
                    <a:lstStyle/>
                    <a:p>
                      <a:pPr algn="ctr"/>
                      <a:r>
                        <a:rPr lang="en-US" dirty="0"/>
                        <a:t>0.9983</a:t>
                      </a:r>
                    </a:p>
                  </a:txBody>
                  <a:tcPr/>
                </a:tc>
                <a:tc>
                  <a:txBody>
                    <a:bodyPr/>
                    <a:lstStyle/>
                    <a:p>
                      <a:pPr algn="ctr"/>
                      <a:r>
                        <a:rPr lang="en-US" dirty="0"/>
                        <a:t>71.3505</a:t>
                      </a:r>
                    </a:p>
                  </a:txBody>
                  <a:tcPr/>
                </a:tc>
                <a:extLst>
                  <a:ext uri="{0D108BD9-81ED-4DB2-BD59-A6C34878D82A}">
                    <a16:rowId xmlns:a16="http://schemas.microsoft.com/office/drawing/2014/main" val="459928175"/>
                  </a:ext>
                </a:extLst>
              </a:tr>
              <a:tr h="467144">
                <a:tc>
                  <a:txBody>
                    <a:bodyPr/>
                    <a:lstStyle/>
                    <a:p>
                      <a:pPr algn="ctr"/>
                      <a:r>
                        <a:rPr lang="en-US" dirty="0"/>
                        <a:t>Intensity adjustment </a:t>
                      </a:r>
                    </a:p>
                  </a:txBody>
                  <a:tcPr/>
                </a:tc>
                <a:tc>
                  <a:txBody>
                    <a:bodyPr/>
                    <a:lstStyle/>
                    <a:p>
                      <a:pPr algn="ctr"/>
                      <a:r>
                        <a:rPr lang="en-US" dirty="0"/>
                        <a:t>0.9982</a:t>
                      </a:r>
                    </a:p>
                  </a:txBody>
                  <a:tcPr/>
                </a:tc>
                <a:tc>
                  <a:txBody>
                    <a:bodyPr/>
                    <a:lstStyle/>
                    <a:p>
                      <a:pPr algn="ctr"/>
                      <a:r>
                        <a:rPr lang="en-US" dirty="0"/>
                        <a:t>68.2943</a:t>
                      </a:r>
                    </a:p>
                  </a:txBody>
                  <a:tcPr/>
                </a:tc>
                <a:extLst>
                  <a:ext uri="{0D108BD9-81ED-4DB2-BD59-A6C34878D82A}">
                    <a16:rowId xmlns:a16="http://schemas.microsoft.com/office/drawing/2014/main" val="322123788"/>
                  </a:ext>
                </a:extLst>
              </a:tr>
            </a:tbl>
          </a:graphicData>
        </a:graphic>
      </p:graphicFrame>
      <p:sp>
        <p:nvSpPr>
          <p:cNvPr id="14" name="TextBox 13">
            <a:extLst>
              <a:ext uri="{FF2B5EF4-FFF2-40B4-BE49-F238E27FC236}">
                <a16:creationId xmlns:a16="http://schemas.microsoft.com/office/drawing/2014/main" id="{78DE0C09-1299-4439-83BB-007775301B07}"/>
              </a:ext>
            </a:extLst>
          </p:cNvPr>
          <p:cNvSpPr txBox="1"/>
          <p:nvPr/>
        </p:nvSpPr>
        <p:spPr>
          <a:xfrm>
            <a:off x="9996853" y="6367314"/>
            <a:ext cx="1600201" cy="42820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3421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1" y="1723292"/>
            <a:ext cx="6097701" cy="1837593"/>
          </a:xfrm>
        </p:spPr>
        <p:txBody>
          <a:bodyPr/>
          <a:lstStyle/>
          <a:p>
            <a:r>
              <a:rPr lang="en-US" sz="4400" dirty="0"/>
              <a:t>Part 2: Viewer’s Demographic Data Collection</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3560886"/>
            <a:ext cx="4902200" cy="1650440"/>
          </a:xfrm>
        </p:spPr>
        <p:txBody>
          <a:bodyPr/>
          <a:lstStyle/>
          <a:p>
            <a:r>
              <a:rPr lang="en-US" dirty="0"/>
              <a:t>The smart meter consists of a camera which captures the viewers in front of the television. This captured frames are passed through the recognition software that detects gender, age and emotion of the viewer.</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7</a:t>
            </a:fld>
            <a:endParaRPr lang="en-US" dirty="0"/>
          </a:p>
        </p:txBody>
      </p:sp>
      <p:sp>
        <p:nvSpPr>
          <p:cNvPr id="6" name="TextBox 5">
            <a:extLst>
              <a:ext uri="{FF2B5EF4-FFF2-40B4-BE49-F238E27FC236}">
                <a16:creationId xmlns:a16="http://schemas.microsoft.com/office/drawing/2014/main" id="{B7B10ECB-F02C-4A19-ABE1-A342BC95D1F8}"/>
              </a:ext>
            </a:extLst>
          </p:cNvPr>
          <p:cNvSpPr txBox="1"/>
          <p:nvPr/>
        </p:nvSpPr>
        <p:spPr>
          <a:xfrm>
            <a:off x="9935308" y="6371351"/>
            <a:ext cx="1824692" cy="4320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117695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3B86E9D-14E2-44E6-9676-4FCF38106B84}"/>
              </a:ext>
            </a:extLst>
          </p:cNvPr>
          <p:cNvSpPr>
            <a:spLocks noGrp="1"/>
          </p:cNvSpPr>
          <p:nvPr>
            <p:ph type="ftr" sz="quarter" idx="12"/>
          </p:nvPr>
        </p:nvSpPr>
        <p:spPr/>
        <p:txBody>
          <a:bodyPr/>
          <a:lstStyle/>
          <a:p>
            <a:endParaRPr lang="en-US" noProof="0" dirty="0"/>
          </a:p>
        </p:txBody>
      </p:sp>
      <p:sp>
        <p:nvSpPr>
          <p:cNvPr id="4" name="Slide Number Placeholder 3">
            <a:extLst>
              <a:ext uri="{FF2B5EF4-FFF2-40B4-BE49-F238E27FC236}">
                <a16:creationId xmlns:a16="http://schemas.microsoft.com/office/drawing/2014/main" id="{39CEEACD-1863-40D9-BE54-6A1D57222524}"/>
              </a:ext>
            </a:extLst>
          </p:cNvPr>
          <p:cNvSpPr>
            <a:spLocks noGrp="1"/>
          </p:cNvSpPr>
          <p:nvPr>
            <p:ph type="sldNum" sz="quarter" idx="13"/>
          </p:nvPr>
        </p:nvSpPr>
        <p:spPr/>
        <p:txBody>
          <a:bodyPr/>
          <a:lstStyle/>
          <a:p>
            <a:fld id="{19B51A1E-902D-48AF-9020-955120F399B6}" type="slidenum">
              <a:rPr lang="en-US" noProof="0" smtClean="0"/>
              <a:pPr/>
              <a:t>8</a:t>
            </a:fld>
            <a:endParaRPr lang="en-US" noProof="0" dirty="0"/>
          </a:p>
        </p:txBody>
      </p:sp>
      <p:sp>
        <p:nvSpPr>
          <p:cNvPr id="6" name="Title 5">
            <a:extLst>
              <a:ext uri="{FF2B5EF4-FFF2-40B4-BE49-F238E27FC236}">
                <a16:creationId xmlns:a16="http://schemas.microsoft.com/office/drawing/2014/main" id="{30814FAC-D004-4D8C-B13F-8104A080B31B}"/>
              </a:ext>
            </a:extLst>
          </p:cNvPr>
          <p:cNvSpPr>
            <a:spLocks noGrp="1"/>
          </p:cNvSpPr>
          <p:nvPr>
            <p:ph type="title"/>
          </p:nvPr>
        </p:nvSpPr>
        <p:spPr/>
        <p:txBody>
          <a:bodyPr/>
          <a:lstStyle/>
          <a:p>
            <a:r>
              <a:rPr lang="en-US" dirty="0"/>
              <a:t>Recognition Samples</a:t>
            </a:r>
          </a:p>
        </p:txBody>
      </p:sp>
      <p:sp>
        <p:nvSpPr>
          <p:cNvPr id="8" name="TextBox 7">
            <a:extLst>
              <a:ext uri="{FF2B5EF4-FFF2-40B4-BE49-F238E27FC236}">
                <a16:creationId xmlns:a16="http://schemas.microsoft.com/office/drawing/2014/main" id="{328AE85D-B57A-4CC2-87A9-51AFF77B71C4}"/>
              </a:ext>
            </a:extLst>
          </p:cNvPr>
          <p:cNvSpPr txBox="1"/>
          <p:nvPr/>
        </p:nvSpPr>
        <p:spPr>
          <a:xfrm>
            <a:off x="10454053" y="6370174"/>
            <a:ext cx="1143001" cy="432000"/>
          </a:xfrm>
          <a:prstGeom prst="rect">
            <a:avLst/>
          </a:prstGeom>
          <a:solidFill>
            <a:schemeClr val="bg1"/>
          </a:solidFill>
        </p:spPr>
        <p:txBody>
          <a:bodyPr wrap="square" rtlCol="0">
            <a:spAutoFit/>
          </a:bodyPr>
          <a:lstStyle/>
          <a:p>
            <a:endParaRPr lang="en-US" dirty="0"/>
          </a:p>
        </p:txBody>
      </p:sp>
      <p:pic>
        <p:nvPicPr>
          <p:cNvPr id="10" name="Picture 9" descr="A screenshot of a computer screen&#10;&#10;Description automatically generated">
            <a:extLst>
              <a:ext uri="{FF2B5EF4-FFF2-40B4-BE49-F238E27FC236}">
                <a16:creationId xmlns:a16="http://schemas.microsoft.com/office/drawing/2014/main" id="{F9A318F6-4868-4409-82D8-0F5102DA1B61}"/>
              </a:ext>
            </a:extLst>
          </p:cNvPr>
          <p:cNvPicPr>
            <a:picLocks noChangeAspect="1"/>
          </p:cNvPicPr>
          <p:nvPr/>
        </p:nvPicPr>
        <p:blipFill rotWithShape="1">
          <a:blip r:embed="rId2"/>
          <a:srcRect l="42260" t="25000" r="31634" b="26154"/>
          <a:stretch/>
        </p:blipFill>
        <p:spPr>
          <a:xfrm>
            <a:off x="9053632" y="909974"/>
            <a:ext cx="2727559" cy="2870717"/>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FB181B95-86BB-459F-9FC4-56CB4D3A3BFA}"/>
              </a:ext>
            </a:extLst>
          </p:cNvPr>
          <p:cNvPicPr>
            <a:picLocks noChangeAspect="1"/>
          </p:cNvPicPr>
          <p:nvPr/>
        </p:nvPicPr>
        <p:blipFill rotWithShape="1">
          <a:blip r:embed="rId3"/>
          <a:srcRect l="42260" t="25000" r="31298" b="26154"/>
          <a:stretch/>
        </p:blipFill>
        <p:spPr>
          <a:xfrm>
            <a:off x="4659808" y="3826665"/>
            <a:ext cx="2832648" cy="2943382"/>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C902E253-EFB3-4BFA-86A9-B6E13879608D}"/>
              </a:ext>
            </a:extLst>
          </p:cNvPr>
          <p:cNvPicPr>
            <a:picLocks noChangeAspect="1"/>
          </p:cNvPicPr>
          <p:nvPr/>
        </p:nvPicPr>
        <p:blipFill rotWithShape="1">
          <a:blip r:embed="rId4"/>
          <a:srcRect l="42836" t="25000" r="31635" b="26154"/>
          <a:stretch/>
        </p:blipFill>
        <p:spPr>
          <a:xfrm>
            <a:off x="3264000" y="909974"/>
            <a:ext cx="2667280" cy="2870717"/>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334AD68B-0356-4B0B-AD2F-969A7C8B7A76}"/>
              </a:ext>
            </a:extLst>
          </p:cNvPr>
          <p:cNvPicPr>
            <a:picLocks noChangeAspect="1"/>
          </p:cNvPicPr>
          <p:nvPr/>
        </p:nvPicPr>
        <p:blipFill rotWithShape="1">
          <a:blip r:embed="rId5"/>
          <a:srcRect l="42837" t="25000" r="31634" b="26154"/>
          <a:stretch/>
        </p:blipFill>
        <p:spPr>
          <a:xfrm>
            <a:off x="410809" y="955952"/>
            <a:ext cx="2634603" cy="2835548"/>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E64C7198-5880-4AF3-BD2C-447D44656866}"/>
              </a:ext>
            </a:extLst>
          </p:cNvPr>
          <p:cNvPicPr>
            <a:picLocks noChangeAspect="1"/>
          </p:cNvPicPr>
          <p:nvPr/>
        </p:nvPicPr>
        <p:blipFill rotWithShape="1">
          <a:blip r:embed="rId6"/>
          <a:srcRect l="42476" t="25000" r="31418" b="26154"/>
          <a:stretch/>
        </p:blipFill>
        <p:spPr>
          <a:xfrm>
            <a:off x="7655401" y="3810367"/>
            <a:ext cx="2745097" cy="2959680"/>
          </a:xfrm>
          <a:prstGeom prst="rect">
            <a:avLst/>
          </a:prstGeom>
        </p:spPr>
      </p:pic>
      <p:pic>
        <p:nvPicPr>
          <p:cNvPr id="20" name="Picture 19" descr="A screenshot of a computer screen&#10;&#10;Description automatically generated">
            <a:extLst>
              <a:ext uri="{FF2B5EF4-FFF2-40B4-BE49-F238E27FC236}">
                <a16:creationId xmlns:a16="http://schemas.microsoft.com/office/drawing/2014/main" id="{CDB1EAED-095E-4D38-A17D-DD9D7E1BBF2A}"/>
              </a:ext>
            </a:extLst>
          </p:cNvPr>
          <p:cNvPicPr>
            <a:picLocks noChangeAspect="1"/>
          </p:cNvPicPr>
          <p:nvPr/>
        </p:nvPicPr>
        <p:blipFill rotWithShape="1">
          <a:blip r:embed="rId7"/>
          <a:srcRect l="42332" t="25000" r="31562" b="26154"/>
          <a:stretch/>
        </p:blipFill>
        <p:spPr>
          <a:xfrm>
            <a:off x="6128677" y="909974"/>
            <a:ext cx="2727558" cy="2870717"/>
          </a:xfrm>
          <a:prstGeom prst="rect">
            <a:avLst/>
          </a:prstGeom>
        </p:spPr>
      </p:pic>
      <p:pic>
        <p:nvPicPr>
          <p:cNvPr id="26" name="Picture 25" descr="A screenshot of a computer screen&#10;&#10;Description automatically generated">
            <a:extLst>
              <a:ext uri="{FF2B5EF4-FFF2-40B4-BE49-F238E27FC236}">
                <a16:creationId xmlns:a16="http://schemas.microsoft.com/office/drawing/2014/main" id="{D5A69370-F771-4863-A77D-9E43678F20CC}"/>
              </a:ext>
            </a:extLst>
          </p:cNvPr>
          <p:cNvPicPr>
            <a:picLocks noChangeAspect="1"/>
          </p:cNvPicPr>
          <p:nvPr/>
        </p:nvPicPr>
        <p:blipFill rotWithShape="1">
          <a:blip r:embed="rId8"/>
          <a:srcRect l="42476" t="24616" r="31418" b="25384"/>
          <a:stretch/>
        </p:blipFill>
        <p:spPr>
          <a:xfrm>
            <a:off x="1642915" y="3810367"/>
            <a:ext cx="2804994" cy="2975978"/>
          </a:xfrm>
          <a:prstGeom prst="rect">
            <a:avLst/>
          </a:prstGeom>
        </p:spPr>
      </p:pic>
    </p:spTree>
    <p:extLst>
      <p:ext uri="{BB962C8B-B14F-4D97-AF65-F5344CB8AC3E}">
        <p14:creationId xmlns:p14="http://schemas.microsoft.com/office/powerpoint/2010/main" val="86964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3B86E9D-14E2-44E6-9676-4FCF38106B84}"/>
              </a:ext>
            </a:extLst>
          </p:cNvPr>
          <p:cNvSpPr>
            <a:spLocks noGrp="1"/>
          </p:cNvSpPr>
          <p:nvPr>
            <p:ph type="ftr" sz="quarter" idx="12"/>
          </p:nvPr>
        </p:nvSpPr>
        <p:spPr/>
        <p:txBody>
          <a:bodyPr/>
          <a:lstStyle/>
          <a:p>
            <a:endParaRPr lang="en-US" noProof="0" dirty="0"/>
          </a:p>
        </p:txBody>
      </p:sp>
      <p:sp>
        <p:nvSpPr>
          <p:cNvPr id="4" name="Slide Number Placeholder 3">
            <a:extLst>
              <a:ext uri="{FF2B5EF4-FFF2-40B4-BE49-F238E27FC236}">
                <a16:creationId xmlns:a16="http://schemas.microsoft.com/office/drawing/2014/main" id="{39CEEACD-1863-40D9-BE54-6A1D57222524}"/>
              </a:ext>
            </a:extLst>
          </p:cNvPr>
          <p:cNvSpPr>
            <a:spLocks noGrp="1"/>
          </p:cNvSpPr>
          <p:nvPr>
            <p:ph type="sldNum" sz="quarter" idx="13"/>
          </p:nvPr>
        </p:nvSpPr>
        <p:spPr/>
        <p:txBody>
          <a:bodyPr/>
          <a:lstStyle/>
          <a:p>
            <a:fld id="{19B51A1E-902D-48AF-9020-955120F399B6}" type="slidenum">
              <a:rPr lang="en-US" noProof="0" smtClean="0"/>
              <a:pPr/>
              <a:t>9</a:t>
            </a:fld>
            <a:endParaRPr lang="en-US" noProof="0" dirty="0"/>
          </a:p>
        </p:txBody>
      </p:sp>
      <p:sp>
        <p:nvSpPr>
          <p:cNvPr id="6" name="Title 5">
            <a:extLst>
              <a:ext uri="{FF2B5EF4-FFF2-40B4-BE49-F238E27FC236}">
                <a16:creationId xmlns:a16="http://schemas.microsoft.com/office/drawing/2014/main" id="{30814FAC-D004-4D8C-B13F-8104A080B31B}"/>
              </a:ext>
            </a:extLst>
          </p:cNvPr>
          <p:cNvSpPr>
            <a:spLocks noGrp="1"/>
          </p:cNvSpPr>
          <p:nvPr>
            <p:ph type="title"/>
          </p:nvPr>
        </p:nvSpPr>
        <p:spPr/>
        <p:txBody>
          <a:bodyPr/>
          <a:lstStyle/>
          <a:p>
            <a:r>
              <a:rPr lang="en-US" dirty="0"/>
              <a:t>Recognition Samples (Multiple Viewers)</a:t>
            </a:r>
          </a:p>
        </p:txBody>
      </p:sp>
      <p:sp>
        <p:nvSpPr>
          <p:cNvPr id="8" name="TextBox 7">
            <a:extLst>
              <a:ext uri="{FF2B5EF4-FFF2-40B4-BE49-F238E27FC236}">
                <a16:creationId xmlns:a16="http://schemas.microsoft.com/office/drawing/2014/main" id="{328AE85D-B57A-4CC2-87A9-51AFF77B71C4}"/>
              </a:ext>
            </a:extLst>
          </p:cNvPr>
          <p:cNvSpPr txBox="1"/>
          <p:nvPr/>
        </p:nvSpPr>
        <p:spPr>
          <a:xfrm>
            <a:off x="10454053" y="6370174"/>
            <a:ext cx="1143001" cy="432000"/>
          </a:xfrm>
          <a:prstGeom prst="rect">
            <a:avLst/>
          </a:prstGeom>
          <a:solidFill>
            <a:schemeClr val="bg1"/>
          </a:solidFill>
        </p:spPr>
        <p:txBody>
          <a:bodyPr wrap="square" rtlCol="0">
            <a:spAutoFit/>
          </a:bodyPr>
          <a:lstStyle/>
          <a:p>
            <a:endParaRPr lang="en-US" dirty="0"/>
          </a:p>
        </p:txBody>
      </p:sp>
      <p:pic>
        <p:nvPicPr>
          <p:cNvPr id="22" name="Picture 21" descr="A screenshot of a computer screen&#10;&#10;Description automatically generated">
            <a:extLst>
              <a:ext uri="{FF2B5EF4-FFF2-40B4-BE49-F238E27FC236}">
                <a16:creationId xmlns:a16="http://schemas.microsoft.com/office/drawing/2014/main" id="{297F0AE5-3B07-4EA7-B4BD-E0EF0C86EA7B}"/>
              </a:ext>
            </a:extLst>
          </p:cNvPr>
          <p:cNvPicPr>
            <a:picLocks noChangeAspect="1"/>
          </p:cNvPicPr>
          <p:nvPr/>
        </p:nvPicPr>
        <p:blipFill rotWithShape="1">
          <a:blip r:embed="rId2"/>
          <a:srcRect l="42548" t="25000" r="31346" b="26154"/>
          <a:stretch/>
        </p:blipFill>
        <p:spPr>
          <a:xfrm>
            <a:off x="7098296" y="1547445"/>
            <a:ext cx="4037449" cy="4249358"/>
          </a:xfrm>
          <a:prstGeom prst="rect">
            <a:avLst/>
          </a:prstGeom>
        </p:spPr>
      </p:pic>
      <p:pic>
        <p:nvPicPr>
          <p:cNvPr id="24" name="Picture 23" descr="A screenshot of a computer screen&#10;&#10;Description automatically generated">
            <a:extLst>
              <a:ext uri="{FF2B5EF4-FFF2-40B4-BE49-F238E27FC236}">
                <a16:creationId xmlns:a16="http://schemas.microsoft.com/office/drawing/2014/main" id="{319C02B7-FD57-45F3-9AAD-20522C65336B}"/>
              </a:ext>
            </a:extLst>
          </p:cNvPr>
          <p:cNvPicPr>
            <a:picLocks noChangeAspect="1"/>
          </p:cNvPicPr>
          <p:nvPr/>
        </p:nvPicPr>
        <p:blipFill rotWithShape="1">
          <a:blip r:embed="rId3"/>
          <a:srcRect l="42548" t="25000" r="31346" b="26025"/>
          <a:stretch/>
        </p:blipFill>
        <p:spPr>
          <a:xfrm>
            <a:off x="1776044" y="1547445"/>
            <a:ext cx="4026879" cy="4249359"/>
          </a:xfrm>
          <a:prstGeom prst="rect">
            <a:avLst/>
          </a:prstGeom>
        </p:spPr>
      </p:pic>
    </p:spTree>
    <p:extLst>
      <p:ext uri="{BB962C8B-B14F-4D97-AF65-F5344CB8AC3E}">
        <p14:creationId xmlns:p14="http://schemas.microsoft.com/office/powerpoint/2010/main" val="2195542073"/>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E15EA0-2F38-456B-B156-038699A5D1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559</Words>
  <Application>Microsoft Office PowerPoint</Application>
  <PresentationFormat>Widescreen</PresentationFormat>
  <Paragraphs>74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Candara</vt:lpstr>
      <vt:lpstr>Corbel</vt:lpstr>
      <vt:lpstr>Times New Roman</vt:lpstr>
      <vt:lpstr>Office Theme</vt:lpstr>
      <vt:lpstr>Audience Measurement and Sentimental Analysis</vt:lpstr>
      <vt:lpstr>Advanced Bar-O-meter or People’s Meter</vt:lpstr>
      <vt:lpstr>Product Features</vt:lpstr>
      <vt:lpstr>Part 1: Authentication of the channels </vt:lpstr>
      <vt:lpstr>Digital  Watermarking</vt:lpstr>
      <vt:lpstr>Evaluating the robustness of the watermarking</vt:lpstr>
      <vt:lpstr>Part 2: Viewer’s Demographic Data Collection</vt:lpstr>
      <vt:lpstr>Recognition Samples</vt:lpstr>
      <vt:lpstr>Recognition Samples (Multiple Viewers)</vt:lpstr>
      <vt:lpstr>Data Collection</vt:lpstr>
      <vt:lpstr>Data Visualization</vt:lpstr>
      <vt:lpstr>Data Visualization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2020-05-09T12:58:37Z</dcterms:created>
  <dcterms:modified xsi:type="dcterms:W3CDTF">2020-06-05T15:22:17Z</dcterms:modified>
</cp:coreProperties>
</file>